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277" r:id="rId5"/>
    <p:sldId id="278" r:id="rId6"/>
    <p:sldId id="279" r:id="rId7"/>
    <p:sldId id="280" r:id="rId8"/>
    <p:sldId id="282" r:id="rId9"/>
    <p:sldId id="258" r:id="rId10"/>
    <p:sldId id="259" r:id="rId11"/>
    <p:sldId id="266" r:id="rId12"/>
    <p:sldId id="264" r:id="rId13"/>
    <p:sldId id="263" r:id="rId14"/>
    <p:sldId id="283" r:id="rId15"/>
    <p:sldId id="260" r:id="rId16"/>
    <p:sldId id="284" r:id="rId17"/>
    <p:sldId id="262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7" autoAdjust="0"/>
    <p:restoredTop sz="94660"/>
  </p:normalViewPr>
  <p:slideViewPr>
    <p:cSldViewPr>
      <p:cViewPr varScale="1">
        <p:scale>
          <a:sx n="156" d="100"/>
          <a:sy n="156" d="100"/>
        </p:scale>
        <p:origin x="-21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BA5C7-9FAD-4B8E-B173-32E14E130CA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485D4-E841-4D4B-BAC3-09BC8C9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85D4-E841-4D4B-BAC3-09BC8C9115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5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4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9D4E-2021-45FA-B464-7FBE876C710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BF5A-EBA4-48F1-B5FC-0B921D6E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3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Late Jurassic to Eocene Evolution of the Cordilleran Thrust Belt and </a:t>
            </a:r>
            <a:r>
              <a:rPr lang="en-US" b="1" dirty="0" err="1" smtClean="0"/>
              <a:t>Forland</a:t>
            </a:r>
            <a:r>
              <a:rPr lang="en-US" b="1" dirty="0" smtClean="0"/>
              <a:t> Basin System, Western U.S.A.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P. G. </a:t>
            </a:r>
            <a:r>
              <a:rPr lang="en-US" sz="3800" dirty="0" err="1" smtClean="0"/>
              <a:t>DeCelles</a:t>
            </a:r>
            <a:endParaRPr lang="en-US" sz="3800" dirty="0" smtClean="0"/>
          </a:p>
          <a:p>
            <a:r>
              <a:rPr lang="en-US" sz="3800" dirty="0" smtClean="0"/>
              <a:t>2004</a:t>
            </a:r>
          </a:p>
          <a:p>
            <a:endParaRPr lang="en-US" dirty="0"/>
          </a:p>
          <a:p>
            <a:r>
              <a:rPr lang="en-US" sz="2300" dirty="0" smtClean="0"/>
              <a:t>Presented by James McNeil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4807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Major Structures of the NA Cordillera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0772"/>
            <a:ext cx="6029016" cy="6741192"/>
          </a:xfrm>
        </p:spPr>
      </p:pic>
      <p:sp>
        <p:nvSpPr>
          <p:cNvPr id="7" name="TextBox 6"/>
          <p:cNvSpPr txBox="1"/>
          <p:nvPr/>
        </p:nvSpPr>
        <p:spPr>
          <a:xfrm>
            <a:off x="76200" y="21336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Geochronologic</a:t>
            </a:r>
            <a:r>
              <a:rPr lang="en-US" dirty="0" smtClean="0"/>
              <a:t>, </a:t>
            </a:r>
            <a:r>
              <a:rPr lang="en-US" dirty="0" err="1" smtClean="0"/>
              <a:t>thermochronologic</a:t>
            </a:r>
            <a:r>
              <a:rPr lang="en-US" dirty="0" smtClean="0"/>
              <a:t> and provenance data indicating the timing of tectonic, plutonic, and metamorphic activity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5181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Thrusting and Arc </a:t>
            </a:r>
            <a:r>
              <a:rPr lang="en-US" sz="3200" dirty="0" err="1" smtClean="0"/>
              <a:t>Magmatism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4734"/>
            <a:ext cx="3737404" cy="6717229"/>
          </a:xfrm>
        </p:spPr>
      </p:pic>
      <p:sp>
        <p:nvSpPr>
          <p:cNvPr id="5" name="TextBox 4"/>
          <p:cNvSpPr txBox="1"/>
          <p:nvPr/>
        </p:nvSpPr>
        <p:spPr>
          <a:xfrm>
            <a:off x="152400" y="1371600"/>
            <a:ext cx="495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Time-displacement curve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Average rate of seafloor spreading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Comparison of cumulative shortening in the central Utah-Nevada Sevier belt and </a:t>
            </a:r>
            <a:r>
              <a:rPr lang="en-US" dirty="0" err="1" smtClean="0"/>
              <a:t>Laramide</a:t>
            </a:r>
            <a:r>
              <a:rPr lang="en-US" dirty="0" smtClean="0"/>
              <a:t> province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Large eastward excursions of arc </a:t>
            </a:r>
            <a:r>
              <a:rPr lang="en-US" dirty="0" err="1" smtClean="0"/>
              <a:t>magmatism</a:t>
            </a:r>
            <a:r>
              <a:rPr lang="en-US" dirty="0" smtClean="0"/>
              <a:t> up to ~1000 km during two pulses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Late Jurassic (~157-148 Ma)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Late Cretaceous-Eocene (~80-45 Ma)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Most rapid shortening during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Early Cretaceous (~140-110 Ma)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Late Cretaceous-Eocene (~85-55 Ma)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apparent link between timing of thrusting and arc </a:t>
            </a:r>
            <a:r>
              <a:rPr lang="en-US" dirty="0" err="1" smtClean="0"/>
              <a:t>magmatism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1600200"/>
            <a:ext cx="3800856" cy="4114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3675888" cy="2438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384"/>
            <a:ext cx="8991600" cy="104241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Mechanisms of Subsidence in </a:t>
            </a:r>
            <a:r>
              <a:rPr lang="en-US" sz="2800" b="1" dirty="0" err="1" smtClean="0"/>
              <a:t>Retroarc</a:t>
            </a:r>
            <a:r>
              <a:rPr lang="en-US" sz="2800" b="1" dirty="0" smtClean="0"/>
              <a:t> Foreland Basins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5216"/>
            <a:ext cx="8869330" cy="5640548"/>
          </a:xfrm>
        </p:spPr>
      </p:pic>
    </p:spTree>
    <p:extLst>
      <p:ext uri="{BB962C8B-B14F-4D97-AF65-F5344CB8AC3E}">
        <p14:creationId xmlns:p14="http://schemas.microsoft.com/office/powerpoint/2010/main" val="3866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810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 Jurassic</a:t>
            </a:r>
            <a:br>
              <a:rPr lang="en-US" dirty="0" smtClean="0"/>
            </a:br>
            <a:r>
              <a:rPr lang="en-US" sz="2000" dirty="0" smtClean="0"/>
              <a:t>(~155-142 Ma)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9060"/>
            <a:ext cx="5114337" cy="6732904"/>
          </a:xfrm>
        </p:spPr>
      </p:pic>
      <p:sp>
        <p:nvSpPr>
          <p:cNvPr id="5" name="TextBox 4"/>
          <p:cNvSpPr txBox="1"/>
          <p:nvPr/>
        </p:nvSpPr>
        <p:spPr>
          <a:xfrm>
            <a:off x="12192" y="1993766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Convergence oriented NW-SE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Transtension</a:t>
            </a:r>
            <a:r>
              <a:rPr lang="en-US" dirty="0" smtClean="0"/>
              <a:t> and </a:t>
            </a:r>
            <a:r>
              <a:rPr lang="en-US" dirty="0" err="1" smtClean="0"/>
              <a:t>sinistral</a:t>
            </a:r>
            <a:r>
              <a:rPr lang="en-US" dirty="0" smtClean="0"/>
              <a:t> strike-slip tectonics in the south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Timing and intrusion of Independence dike swarm in southern Sierra NV/Mojave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Regional shortening in the northern section – </a:t>
            </a:r>
            <a:r>
              <a:rPr lang="en-US" dirty="0" err="1" smtClean="0"/>
              <a:t>Luning-Fencemaker</a:t>
            </a:r>
            <a:r>
              <a:rPr lang="en-US" dirty="0" smtClean="0"/>
              <a:t> thrust belt - LFTB (~165-150 Ma)</a:t>
            </a:r>
          </a:p>
        </p:txBody>
      </p:sp>
      <p:sp>
        <p:nvSpPr>
          <p:cNvPr id="6" name="Oval 5"/>
          <p:cNvSpPr/>
          <p:nvPr/>
        </p:nvSpPr>
        <p:spPr>
          <a:xfrm>
            <a:off x="5486400" y="5257800"/>
            <a:ext cx="762000" cy="838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765025">
            <a:off x="4925759" y="2269384"/>
            <a:ext cx="1864120" cy="2311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810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 Jurassic</a:t>
            </a:r>
            <a:br>
              <a:rPr lang="en-US" dirty="0" smtClean="0"/>
            </a:br>
            <a:r>
              <a:rPr lang="en-US" sz="2000" dirty="0" smtClean="0"/>
              <a:t>(~155-142 Ma)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9060"/>
            <a:ext cx="5114337" cy="6732904"/>
          </a:xfrm>
        </p:spPr>
      </p:pic>
      <p:sp>
        <p:nvSpPr>
          <p:cNvPr id="5" name="TextBox 4"/>
          <p:cNvSpPr txBox="1"/>
          <p:nvPr/>
        </p:nvSpPr>
        <p:spPr>
          <a:xfrm>
            <a:off x="0" y="1600200"/>
            <a:ext cx="40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Accumulation of Morrison Fm. (Late Jurassic) in </a:t>
            </a:r>
            <a:r>
              <a:rPr lang="en-US" dirty="0" err="1" smtClean="0"/>
              <a:t>retroarc</a:t>
            </a:r>
            <a:r>
              <a:rPr lang="en-US" dirty="0" smtClean="0"/>
              <a:t> of Montana, Wyoming, Utah, and western Colorado – western source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Sandstone compositions shown in ternary diagrams (Quartz, feldspar, total </a:t>
            </a:r>
            <a:r>
              <a:rPr lang="en-US" dirty="0" err="1" smtClean="0"/>
              <a:t>lithics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Mechanism(s) of basin subsidence?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Morrison Fm. does not thicken westward </a:t>
            </a:r>
            <a:r>
              <a:rPr lang="en-US" dirty="0" smtClean="0">
                <a:sym typeface="Wingdings" pitchFamily="2" charset="2"/>
              </a:rPr>
              <a:t> not due to flexural loading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34072" y="1828800"/>
            <a:ext cx="163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Paleocurrent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Morrison Fm.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81216" y="1810512"/>
            <a:ext cx="469392" cy="144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705600" y="3541776"/>
            <a:ext cx="591312" cy="5627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33715" y="4945137"/>
            <a:ext cx="889917" cy="413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3026664"/>
            <a:ext cx="344424" cy="82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22186" y="2499360"/>
            <a:ext cx="383286" cy="426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504176" y="2667000"/>
            <a:ext cx="376428" cy="1798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9554"/>
            <a:ext cx="5413988" cy="6692410"/>
          </a:xfr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373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A.</a:t>
            </a:r>
            <a:r>
              <a:rPr lang="en-US" dirty="0" smtClean="0"/>
              <a:t> Comparison of predicted flexural subsidence related to LFTB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B. and C.</a:t>
            </a:r>
            <a:r>
              <a:rPr lang="en-US" dirty="0" smtClean="0"/>
              <a:t> East-west cross sections at lithospheric scale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Hypothetical plate tectonic processes beneath western U.S.A. during Late Jurassic-early Cretaceous time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3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9554"/>
            <a:ext cx="5413988" cy="6692410"/>
          </a:xfrm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3733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Eastward pulse of Late Jurassic </a:t>
            </a:r>
            <a:r>
              <a:rPr lang="en-US" dirty="0" err="1" smtClean="0"/>
              <a:t>magmatism</a:t>
            </a:r>
            <a:r>
              <a:rPr lang="en-US" dirty="0" smtClean="0"/>
              <a:t> in Utah and Nevada</a:t>
            </a:r>
          </a:p>
          <a:p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Low-angle </a:t>
            </a:r>
            <a:r>
              <a:rPr lang="en-US" dirty="0" err="1" smtClean="0"/>
              <a:t>subduction</a:t>
            </a:r>
            <a:r>
              <a:rPr lang="en-US" dirty="0" smtClean="0"/>
              <a:t> of </a:t>
            </a:r>
            <a:r>
              <a:rPr lang="en-US" dirty="0" err="1" smtClean="0"/>
              <a:t>Farallon</a:t>
            </a:r>
            <a:r>
              <a:rPr lang="en-US" dirty="0" smtClean="0"/>
              <a:t> plate could have caused eastward migration of arc </a:t>
            </a:r>
            <a:r>
              <a:rPr lang="en-US" dirty="0" err="1" smtClean="0"/>
              <a:t>magmatism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Partial delamination of thickened lithosphere beneath Nevada could have steepened the </a:t>
            </a:r>
            <a:r>
              <a:rPr lang="en-US" dirty="0" err="1" smtClean="0"/>
              <a:t>geotherm</a:t>
            </a:r>
            <a:r>
              <a:rPr lang="en-US" dirty="0" smtClean="0"/>
              <a:t> and formed melts in lower crust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Regional </a:t>
            </a:r>
            <a:r>
              <a:rPr lang="en-US" dirty="0" err="1" smtClean="0"/>
              <a:t>isostatic</a:t>
            </a:r>
            <a:r>
              <a:rPr lang="en-US" dirty="0" smtClean="0"/>
              <a:t> rebound and erosion of proximal </a:t>
            </a:r>
            <a:r>
              <a:rPr lang="en-US" dirty="0" err="1" smtClean="0"/>
              <a:t>Morisson</a:t>
            </a:r>
            <a:r>
              <a:rPr lang="en-US" dirty="0" smtClean="0"/>
              <a:t> Fm. could be driven by slab flattening and steepening model or by partial lithospheric delamination</a:t>
            </a:r>
          </a:p>
        </p:txBody>
      </p:sp>
    </p:spTree>
    <p:extLst>
      <p:ext uri="{BB962C8B-B14F-4D97-AF65-F5344CB8AC3E}">
        <p14:creationId xmlns:p14="http://schemas.microsoft.com/office/powerpoint/2010/main" val="4226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267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Cretaceous</a:t>
            </a:r>
            <a:br>
              <a:rPr lang="en-US" dirty="0" smtClean="0"/>
            </a:br>
            <a:r>
              <a:rPr lang="en-US" sz="2000" dirty="0" smtClean="0"/>
              <a:t>(~142-112 Ma)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7094"/>
            <a:ext cx="4632544" cy="6744869"/>
          </a:xfrm>
        </p:spPr>
      </p:pic>
      <p:sp>
        <p:nvSpPr>
          <p:cNvPr id="5" name="TextBox 4"/>
          <p:cNvSpPr txBox="1"/>
          <p:nvPr/>
        </p:nvSpPr>
        <p:spPr>
          <a:xfrm>
            <a:off x="76200" y="19050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Volume of arc </a:t>
            </a:r>
            <a:r>
              <a:rPr lang="en-US" dirty="0" err="1" smtClean="0"/>
              <a:t>magmatism</a:t>
            </a:r>
            <a:r>
              <a:rPr lang="en-US" dirty="0" smtClean="0"/>
              <a:t> dramatically decreases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Eastern front of the arc retreats hundreds of km to the west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Arrows and contours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Barremian</a:t>
            </a:r>
            <a:r>
              <a:rPr lang="en-US" dirty="0" smtClean="0"/>
              <a:t> (?) –</a:t>
            </a:r>
            <a:r>
              <a:rPr lang="en-US" dirty="0" err="1" smtClean="0"/>
              <a:t>Aptian</a:t>
            </a:r>
            <a:r>
              <a:rPr lang="en-US" dirty="0" smtClean="0"/>
              <a:t> fluvial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648200" cy="1143000"/>
          </a:xfrm>
        </p:spPr>
        <p:txBody>
          <a:bodyPr/>
          <a:lstStyle/>
          <a:p>
            <a:r>
              <a:rPr lang="en-US" dirty="0" err="1" smtClean="0"/>
              <a:t>Albian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(~112-98.5 Ma)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89" y="36576"/>
            <a:ext cx="4338027" cy="6760465"/>
          </a:xfrm>
        </p:spPr>
      </p:pic>
      <p:sp>
        <p:nvSpPr>
          <p:cNvPr id="5" name="TextBox 4"/>
          <p:cNvSpPr txBox="1"/>
          <p:nvPr/>
        </p:nvSpPr>
        <p:spPr>
          <a:xfrm>
            <a:off x="76200" y="1676400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Widespread </a:t>
            </a:r>
            <a:r>
              <a:rPr lang="en-US" dirty="0" err="1" smtClean="0"/>
              <a:t>plutonism</a:t>
            </a:r>
            <a:r>
              <a:rPr lang="en-US" dirty="0" smtClean="0"/>
              <a:t> and metamorphism with localized crustal shortening in the hinterland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Continued regional displacement of major thrust sheets in the western Sevier belt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Shaded region </a:t>
            </a:r>
            <a:r>
              <a:rPr lang="en-US" dirty="0" smtClean="0">
                <a:sym typeface="Wingdings" pitchFamily="2" charset="2"/>
              </a:rPr>
              <a:t> marine inundation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Marine waters enter foreland from the north and connect with the Gulf of Mexico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Suggestion of thick </a:t>
            </a:r>
            <a:r>
              <a:rPr lang="en-US" dirty="0" err="1" smtClean="0">
                <a:sym typeface="Wingdings" pitchFamily="2" charset="2"/>
              </a:rPr>
              <a:t>foredeep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depozone</a:t>
            </a:r>
            <a:r>
              <a:rPr lang="en-US" dirty="0" smtClean="0">
                <a:sym typeface="Wingdings" pitchFamily="2" charset="2"/>
              </a:rPr>
              <a:t> adjacent to the thrust belt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800600" cy="1143000"/>
          </a:xfrm>
        </p:spPr>
        <p:txBody>
          <a:bodyPr/>
          <a:lstStyle/>
          <a:p>
            <a:r>
              <a:rPr lang="en-US" dirty="0" err="1" smtClean="0"/>
              <a:t>Cenomanian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(~98.5-93.3 Ma)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72" y="62734"/>
            <a:ext cx="4182309" cy="6749229"/>
          </a:xfrm>
        </p:spPr>
      </p:pic>
      <p:sp>
        <p:nvSpPr>
          <p:cNvPr id="5" name="TextBox 4"/>
          <p:cNvSpPr txBox="1"/>
          <p:nvPr/>
        </p:nvSpPr>
        <p:spPr>
          <a:xfrm>
            <a:off x="67056" y="205740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Igneous intrusion and metamorphism in NV hinterland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Minimal magmatic activity in Utah and Idaho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Two episodes of thrust-related burial in the mid-crust with an episode of exhumation-driven cooling separating them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Major marine transgressions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4551347">
            <a:off x="6628857" y="17215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</a:t>
            </a:r>
            <a:r>
              <a:rPr lang="en-US" dirty="0" err="1" smtClean="0">
                <a:solidFill>
                  <a:srgbClr val="FF0000"/>
                </a:solidFill>
              </a:rPr>
              <a:t>forebulge</a:t>
            </a:r>
            <a:r>
              <a:rPr lang="en-US" dirty="0" smtClean="0">
                <a:solidFill>
                  <a:srgbClr val="FF0000"/>
                </a:solidFill>
              </a:rPr>
              <a:t> location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9530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Tectonic Map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"/>
            <a:ext cx="3959478" cy="6726699"/>
          </a:xfrm>
        </p:spPr>
      </p:pic>
      <p:sp>
        <p:nvSpPr>
          <p:cNvPr id="6" name="TextBox 5"/>
          <p:cNvSpPr txBox="1"/>
          <p:nvPr/>
        </p:nvSpPr>
        <p:spPr>
          <a:xfrm>
            <a:off x="100584" y="609600"/>
            <a:ext cx="502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North American Cordillera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~6,000 km from Mexico to Alaska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Maximum width of &gt;1000 km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Constructed during mid-Mesozoic-Eocene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No other mountain belt-foreland basin couplet equals the North American Cordilleran system (~100 </a:t>
            </a:r>
            <a:r>
              <a:rPr lang="en-US" sz="2000" dirty="0" err="1" smtClean="0"/>
              <a:t>Myr</a:t>
            </a:r>
            <a:r>
              <a:rPr lang="en-US" sz="2000" dirty="0" smtClean="0"/>
              <a:t>) in terms of area and system duration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This Paper</a:t>
            </a:r>
            <a:r>
              <a:rPr lang="en-US" dirty="0" smtClean="0"/>
              <a:t>: Uses </a:t>
            </a:r>
            <a:r>
              <a:rPr lang="en-US" dirty="0" err="1" smtClean="0"/>
              <a:t>geochronological</a:t>
            </a:r>
            <a:r>
              <a:rPr lang="en-US" dirty="0" smtClean="0"/>
              <a:t>, structural, and </a:t>
            </a:r>
            <a:r>
              <a:rPr lang="en-US" dirty="0" err="1" smtClean="0"/>
              <a:t>sedimentological</a:t>
            </a:r>
            <a:r>
              <a:rPr lang="en-US" dirty="0" smtClean="0"/>
              <a:t> data for a summary of the regional evolution of the NA Cordilleran thrust belt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7" y="4697899"/>
            <a:ext cx="3309937" cy="21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" y="228600"/>
            <a:ext cx="4544568" cy="1143000"/>
          </a:xfrm>
        </p:spPr>
        <p:txBody>
          <a:bodyPr/>
          <a:lstStyle/>
          <a:p>
            <a:r>
              <a:rPr lang="en-US" dirty="0" err="1" smtClean="0"/>
              <a:t>Turonian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(~93.3-88.7 Ma)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36" y="76200"/>
            <a:ext cx="4461444" cy="6735763"/>
          </a:xfrm>
        </p:spPr>
      </p:pic>
      <p:sp>
        <p:nvSpPr>
          <p:cNvPr id="5" name="TextBox 4"/>
          <p:cNvSpPr txBox="1"/>
          <p:nvPr/>
        </p:nvSpPr>
        <p:spPr>
          <a:xfrm>
            <a:off x="76200" y="22098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Forebulge</a:t>
            </a:r>
            <a:r>
              <a:rPr lang="en-US" dirty="0" smtClean="0"/>
              <a:t> possibly situation further east than in </a:t>
            </a:r>
            <a:r>
              <a:rPr lang="en-US" dirty="0" err="1" smtClean="0"/>
              <a:t>Cenomanian</a:t>
            </a:r>
            <a:r>
              <a:rPr lang="en-US" dirty="0" smtClean="0"/>
              <a:t> time (as far east as central Colorado)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Major marine transgressions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Widespread carbonate deposition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620288">
            <a:off x="6172994" y="27213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</a:t>
            </a:r>
            <a:r>
              <a:rPr lang="en-US" dirty="0" err="1" smtClean="0">
                <a:solidFill>
                  <a:srgbClr val="FF0000"/>
                </a:solidFill>
              </a:rPr>
              <a:t>forebulge</a:t>
            </a:r>
            <a:r>
              <a:rPr lang="en-US" dirty="0" smtClean="0">
                <a:solidFill>
                  <a:srgbClr val="FF0000"/>
                </a:solidFill>
              </a:rPr>
              <a:t> location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4191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Limestone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228600"/>
            <a:ext cx="454152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Coniacian-Santonian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(~88.7-83.5 Ma)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98" y="48768"/>
            <a:ext cx="4524589" cy="6775704"/>
          </a:xfrm>
        </p:spPr>
      </p:pic>
      <p:sp>
        <p:nvSpPr>
          <p:cNvPr id="5" name="TextBox 4"/>
          <p:cNvSpPr txBox="1"/>
          <p:nvPr/>
        </p:nvSpPr>
        <p:spPr>
          <a:xfrm>
            <a:off x="76200" y="1295400"/>
            <a:ext cx="449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Mid-crustal rocks located in the interior of the trust belt in western Utah and eastern Nevada experience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ramatic crustal shortening (top to the east)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p to amphibolite grade metamorphism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Crustal </a:t>
            </a:r>
            <a:r>
              <a:rPr lang="en-US" dirty="0" err="1" smtClean="0"/>
              <a:t>anatexis</a:t>
            </a:r>
            <a:r>
              <a:rPr lang="en-US" dirty="0" smtClean="0"/>
              <a:t> (partial melting)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Inland seaway continues and carbonate deposition continues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Asymetric</a:t>
            </a:r>
            <a:r>
              <a:rPr lang="en-US" dirty="0" smtClean="0"/>
              <a:t> pattern of subsidence in </a:t>
            </a:r>
            <a:r>
              <a:rPr lang="en-US" dirty="0" err="1" smtClean="0"/>
              <a:t>Turonian</a:t>
            </a:r>
            <a:r>
              <a:rPr lang="en-US" dirty="0" smtClean="0"/>
              <a:t> shifts east and becomes more symmetrical </a:t>
            </a:r>
            <a:r>
              <a:rPr lang="en-US" dirty="0" smtClean="0">
                <a:sym typeface="Wingdings" pitchFamily="2" charset="2"/>
              </a:rPr>
              <a:t> suggests dynamic subsidence beginning to influence Cordilleran </a:t>
            </a:r>
            <a:r>
              <a:rPr lang="en-US" dirty="0" err="1" smtClean="0">
                <a:sym typeface="Wingdings" pitchFamily="2" charset="2"/>
              </a:rPr>
              <a:t>retroarc</a:t>
            </a:r>
            <a:r>
              <a:rPr lang="en-US" dirty="0" smtClean="0">
                <a:sym typeface="Wingdings" pitchFamily="2" charset="2"/>
              </a:rPr>
              <a:t> region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038600" cy="1143000"/>
          </a:xfrm>
        </p:spPr>
        <p:txBody>
          <a:bodyPr/>
          <a:lstStyle/>
          <a:p>
            <a:r>
              <a:rPr lang="en-US" dirty="0" err="1" smtClean="0"/>
              <a:t>Campanian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(~83.5-71.3 Ma)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30" y="42672"/>
            <a:ext cx="4900625" cy="6772339"/>
          </a:xfrm>
        </p:spPr>
      </p:pic>
      <p:sp>
        <p:nvSpPr>
          <p:cNvPr id="5" name="TextBox 4"/>
          <p:cNvSpPr txBox="1"/>
          <p:nvPr/>
        </p:nvSpPr>
        <p:spPr>
          <a:xfrm>
            <a:off x="76200" y="1295400"/>
            <a:ext cx="403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Peak metamorphism P/T conditions are reached in mid-crustal rocks in the interior of the trust belt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Metamorphism linked to crustal thickening in NW Utah and NE Nevada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Local exhumation and cooling in the interior of the thrust belt during early </a:t>
            </a:r>
            <a:r>
              <a:rPr lang="en-US" dirty="0" err="1" smtClean="0"/>
              <a:t>Campanian</a:t>
            </a:r>
            <a:r>
              <a:rPr lang="en-US" dirty="0" smtClean="0"/>
              <a:t> time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Sevier belt frontal trust propagates eastward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Magmatism</a:t>
            </a:r>
            <a:r>
              <a:rPr lang="en-US" dirty="0" smtClean="0"/>
              <a:t> migrates into central Rocky Mountains linked to decreased </a:t>
            </a:r>
            <a:r>
              <a:rPr lang="en-US" dirty="0" err="1" smtClean="0"/>
              <a:t>subduction</a:t>
            </a:r>
            <a:r>
              <a:rPr lang="en-US" dirty="0" smtClean="0"/>
              <a:t> angle of the </a:t>
            </a:r>
            <a:r>
              <a:rPr lang="en-US" dirty="0" err="1" smtClean="0"/>
              <a:t>Farallon</a:t>
            </a:r>
            <a:r>
              <a:rPr lang="en-US" dirty="0" smtClean="0"/>
              <a:t>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191000" cy="1143000"/>
          </a:xfrm>
        </p:spPr>
        <p:txBody>
          <a:bodyPr/>
          <a:lstStyle/>
          <a:p>
            <a:r>
              <a:rPr lang="en-US" dirty="0" err="1" smtClean="0"/>
              <a:t>Maastrichtian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(~71.3-65.4 Ma)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532"/>
            <a:ext cx="4747638" cy="6770480"/>
          </a:xfrm>
        </p:spPr>
      </p:pic>
      <p:sp>
        <p:nvSpPr>
          <p:cNvPr id="5" name="TextBox 4"/>
          <p:cNvSpPr txBox="1"/>
          <p:nvPr/>
        </p:nvSpPr>
        <p:spPr>
          <a:xfrm>
            <a:off x="76200" y="19050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Climax of </a:t>
            </a:r>
            <a:r>
              <a:rPr lang="en-US" dirty="0" err="1" smtClean="0"/>
              <a:t>Laramide</a:t>
            </a:r>
            <a:r>
              <a:rPr lang="en-US" dirty="0" smtClean="0"/>
              <a:t> </a:t>
            </a:r>
            <a:r>
              <a:rPr lang="en-US" dirty="0" err="1" smtClean="0"/>
              <a:t>intraforeland</a:t>
            </a:r>
            <a:r>
              <a:rPr lang="en-US" dirty="0" smtClean="0"/>
              <a:t> uplift and the last major phase of thin-skinned shortening in the Cordilleran thrust belt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Thrusting in the frontal Sevier belt continues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Suggestion that the </a:t>
            </a:r>
            <a:r>
              <a:rPr lang="en-US" dirty="0" err="1" smtClean="0"/>
              <a:t>Laramide</a:t>
            </a:r>
            <a:r>
              <a:rPr lang="en-US" dirty="0" smtClean="0"/>
              <a:t> region is the frontal part of the Cordilleran </a:t>
            </a:r>
            <a:r>
              <a:rPr lang="en-US" dirty="0" err="1" smtClean="0"/>
              <a:t>orogenic</a:t>
            </a:r>
            <a:r>
              <a:rPr lang="en-US" dirty="0" smtClean="0"/>
              <a:t> wedge (assuming </a:t>
            </a:r>
            <a:r>
              <a:rPr lang="en-US" dirty="0" err="1" smtClean="0"/>
              <a:t>intraforeland</a:t>
            </a:r>
            <a:r>
              <a:rPr lang="en-US" dirty="0" smtClean="0"/>
              <a:t> faults branch upward from a regional mid- or lower crustal shear zone)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6226"/>
            <a:ext cx="8909707" cy="6459538"/>
          </a:xfrm>
        </p:spPr>
      </p:pic>
    </p:spTree>
    <p:extLst>
      <p:ext uri="{BB962C8B-B14F-4D97-AF65-F5344CB8AC3E}">
        <p14:creationId xmlns:p14="http://schemas.microsoft.com/office/powerpoint/2010/main" val="40114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Kinematic History of Cordillera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0537" y="-99905"/>
            <a:ext cx="4833087" cy="9021763"/>
          </a:xfrm>
        </p:spPr>
      </p:pic>
      <p:sp>
        <p:nvSpPr>
          <p:cNvPr id="7" name="TextBox 6"/>
          <p:cNvSpPr txBox="1"/>
          <p:nvPr/>
        </p:nvSpPr>
        <p:spPr>
          <a:xfrm>
            <a:off x="76201" y="1282524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scale temporal and spatial patterns of kinematic, metamorphic, igneous, and sedimentary events in the Cordilleran thrust belt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6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8862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8" y="60710"/>
            <a:ext cx="5069721" cy="6729917"/>
          </a:xfrm>
        </p:spPr>
      </p:pic>
      <p:sp>
        <p:nvSpPr>
          <p:cNvPr id="7" name="TextBox 6"/>
          <p:cNvSpPr txBox="1"/>
          <p:nvPr/>
        </p:nvSpPr>
        <p:spPr>
          <a:xfrm>
            <a:off x="76200" y="914400"/>
            <a:ext cx="3886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Shortening begins Late Jurassic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Thickening of basement along mid-crustal shear zones in the hinterland along Wasatch </a:t>
            </a:r>
            <a:r>
              <a:rPr lang="en-US" dirty="0" err="1" smtClean="0"/>
              <a:t>hingeline</a:t>
            </a:r>
            <a:r>
              <a:rPr lang="en-US" dirty="0" smtClean="0"/>
              <a:t> (central Utah, eastern Idaho, and southwestern Montana)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Mid-crustal rocks in the interior of the thrust begin dramatic exhumation and cooling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Possibly from crustal thinning due to extension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Thin-skinned thrust systems form in Wyoming in fontal Sevier belt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Peak crustal thickness reached and gravitational collapse begins</a:t>
            </a:r>
          </a:p>
        </p:txBody>
      </p:sp>
    </p:spTree>
    <p:extLst>
      <p:ext uri="{BB962C8B-B14F-4D97-AF65-F5344CB8AC3E}">
        <p14:creationId xmlns:p14="http://schemas.microsoft.com/office/powerpoint/2010/main" val="11357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8862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8" y="60710"/>
            <a:ext cx="5069721" cy="6729917"/>
          </a:xfrm>
        </p:spPr>
      </p:pic>
      <p:sp>
        <p:nvSpPr>
          <p:cNvPr id="7" name="TextBox 6"/>
          <p:cNvSpPr txBox="1"/>
          <p:nvPr/>
        </p:nvSpPr>
        <p:spPr>
          <a:xfrm>
            <a:off x="76200" y="914400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Arc </a:t>
            </a:r>
            <a:r>
              <a:rPr lang="en-US" dirty="0" err="1" smtClean="0"/>
              <a:t>magmatism</a:t>
            </a:r>
            <a:r>
              <a:rPr lang="en-US" dirty="0" smtClean="0"/>
              <a:t> shifts hundreds of kilometers to the east TWICE!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Late Jurassic – may be linked to lithospheric foundering and inferred dynamic uplift in the foreland region that interfered with </a:t>
            </a:r>
            <a:r>
              <a:rPr lang="en-US" dirty="0" err="1" smtClean="0"/>
              <a:t>orogenic</a:t>
            </a:r>
            <a:r>
              <a:rPr lang="en-US" dirty="0" smtClean="0"/>
              <a:t> load-driven flexural subsidence</a:t>
            </a:r>
          </a:p>
          <a:p>
            <a:pPr marL="342900" indent="-342900">
              <a:buFont typeface="+mj-lt"/>
              <a:buAutoNum type="arabicPeriod" startAt="4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No obvious connection between voluminous arc-</a:t>
            </a:r>
            <a:r>
              <a:rPr lang="en-US" dirty="0" err="1" smtClean="0"/>
              <a:t>magmatism</a:t>
            </a:r>
            <a:r>
              <a:rPr lang="en-US" dirty="0" smtClean="0"/>
              <a:t> and westward </a:t>
            </a:r>
            <a:r>
              <a:rPr lang="en-US" dirty="0" err="1" smtClean="0"/>
              <a:t>underthusting</a:t>
            </a:r>
            <a:r>
              <a:rPr lang="en-US" dirty="0" smtClean="0"/>
              <a:t> of NA lithosphere beneath the arc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Delamination of NA lithosphere could have facilitated rapid Early Cretaceous thrusting by removing a large chunk of lithosphere under the </a:t>
            </a:r>
            <a:r>
              <a:rPr lang="en-US" dirty="0" err="1" smtClean="0"/>
              <a:t>retroarc</a:t>
            </a:r>
            <a:r>
              <a:rPr lang="en-US" dirty="0" smtClean="0"/>
              <a:t> thrust belt</a:t>
            </a:r>
          </a:p>
        </p:txBody>
      </p:sp>
    </p:spTree>
    <p:extLst>
      <p:ext uri="{BB962C8B-B14F-4D97-AF65-F5344CB8AC3E}">
        <p14:creationId xmlns:p14="http://schemas.microsoft.com/office/powerpoint/2010/main" val="12007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8862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8" y="60710"/>
            <a:ext cx="5069721" cy="6729917"/>
          </a:xfrm>
        </p:spPr>
      </p:pic>
      <p:sp>
        <p:nvSpPr>
          <p:cNvPr id="7" name="TextBox 6"/>
          <p:cNvSpPr txBox="1"/>
          <p:nvPr/>
        </p:nvSpPr>
        <p:spPr>
          <a:xfrm>
            <a:off x="76200" y="914400"/>
            <a:ext cx="3886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Late Cretaceous </a:t>
            </a:r>
            <a:r>
              <a:rPr lang="en-US" dirty="0" smtClean="0">
                <a:sym typeface="Wingdings" pitchFamily="2" charset="2"/>
              </a:rPr>
              <a:t> broad, low-relief, high elevation hinterland plateau “</a:t>
            </a:r>
            <a:r>
              <a:rPr lang="en-US" dirty="0" err="1" smtClean="0">
                <a:sym typeface="Wingdings" pitchFamily="2" charset="2"/>
              </a:rPr>
              <a:t>Nevadaplano</a:t>
            </a:r>
            <a:r>
              <a:rPr lang="en-US" dirty="0" smtClean="0">
                <a:sym typeface="Wingdings" pitchFamily="2" charset="2"/>
              </a:rPr>
              <a:t>” and a topographically rugged frontal trust belt</a:t>
            </a: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endParaRPr lang="en-US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Sediment accumulation occurs in the trust belt and foreland basin system due to several processes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Flexural subsidence dominant (Early Cretaceous to </a:t>
            </a:r>
            <a:r>
              <a:rPr lang="en-US" dirty="0" err="1" smtClean="0"/>
              <a:t>Turonian</a:t>
            </a:r>
            <a:r>
              <a:rPr lang="en-US" dirty="0" smtClean="0"/>
              <a:t> ~142-89 Ma)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Regional subsidence associated with </a:t>
            </a:r>
            <a:r>
              <a:rPr lang="en-US" dirty="0" err="1" smtClean="0"/>
              <a:t>subducting</a:t>
            </a:r>
            <a:r>
              <a:rPr lang="en-US" dirty="0"/>
              <a:t> </a:t>
            </a:r>
            <a:r>
              <a:rPr lang="en-US" dirty="0" err="1" smtClean="0"/>
              <a:t>Farallon</a:t>
            </a:r>
            <a:r>
              <a:rPr lang="en-US" dirty="0" smtClean="0"/>
              <a:t> slab (Late Jurassic and Late Cretaceous)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 smtClean="0"/>
              <a:t>Laramide</a:t>
            </a:r>
            <a:r>
              <a:rPr lang="en-US" dirty="0" smtClean="0"/>
              <a:t> uplifts and basins in the foreland (Late Cretaceous to Eocene)</a:t>
            </a:r>
          </a:p>
        </p:txBody>
      </p:sp>
    </p:spTree>
    <p:extLst>
      <p:ext uri="{BB962C8B-B14F-4D97-AF65-F5344CB8AC3E}">
        <p14:creationId xmlns:p14="http://schemas.microsoft.com/office/powerpoint/2010/main" val="32401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8862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8" y="60710"/>
            <a:ext cx="5069721" cy="6729917"/>
          </a:xfrm>
        </p:spPr>
      </p:pic>
      <p:sp>
        <p:nvSpPr>
          <p:cNvPr id="7" name="TextBox 6"/>
          <p:cNvSpPr txBox="1"/>
          <p:nvPr/>
        </p:nvSpPr>
        <p:spPr>
          <a:xfrm>
            <a:off x="76200" y="914400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Take Home Point</a:t>
            </a:r>
            <a:r>
              <a:rPr lang="en-US" sz="2400" b="1" dirty="0" smtClean="0"/>
              <a:t>: </a:t>
            </a:r>
            <a:r>
              <a:rPr lang="en-US" sz="2400" dirty="0" smtClean="0"/>
              <a:t>There likely is not a link between the timing of thrusting and </a:t>
            </a:r>
            <a:r>
              <a:rPr lang="en-US" sz="2400" dirty="0" err="1" smtClean="0"/>
              <a:t>magmatism</a:t>
            </a:r>
            <a:r>
              <a:rPr lang="en-US" sz="2400" dirty="0" smtClean="0"/>
              <a:t> in the arc, but instead ~20 </a:t>
            </a:r>
            <a:r>
              <a:rPr lang="en-US" sz="2400" dirty="0" err="1" smtClean="0"/>
              <a:t>Myr</a:t>
            </a:r>
            <a:r>
              <a:rPr lang="en-US" sz="2400" dirty="0" smtClean="0"/>
              <a:t> of lag-time between shortening and coeval </a:t>
            </a:r>
            <a:r>
              <a:rPr lang="en-US" sz="2400" dirty="0" err="1" smtClean="0"/>
              <a:t>underthrusting</a:t>
            </a:r>
            <a:r>
              <a:rPr lang="en-US" sz="2400" dirty="0" smtClean="0"/>
              <a:t>, and arc melt generation. However, delamination of the lithosphere may have allowed for rapid Early Cretaceous continental </a:t>
            </a:r>
            <a:r>
              <a:rPr lang="en-US" sz="2400" dirty="0" err="1" smtClean="0"/>
              <a:t>underthrusting</a:t>
            </a:r>
            <a:r>
              <a:rPr lang="en-US" sz="2400" dirty="0" smtClean="0"/>
              <a:t> that could have resulted in the Late Cretaceous flare-up.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75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"/>
            <a:ext cx="3959478" cy="6726699"/>
          </a:xfrm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Five fundamental </a:t>
            </a:r>
            <a:r>
              <a:rPr lang="en-US" sz="2800" b="1" dirty="0"/>
              <a:t>q</a:t>
            </a:r>
            <a:r>
              <a:rPr lang="en-US" sz="2800" b="1" dirty="0" smtClean="0"/>
              <a:t>uestions in cordilleran </a:t>
            </a:r>
            <a:r>
              <a:rPr lang="en-US" sz="2800" b="1" dirty="0" err="1"/>
              <a:t>r</a:t>
            </a:r>
            <a:r>
              <a:rPr lang="en-US" sz="2800" b="1" dirty="0" err="1" smtClean="0"/>
              <a:t>etroarc</a:t>
            </a:r>
            <a:r>
              <a:rPr lang="en-US" sz="2800" b="1" dirty="0" smtClean="0"/>
              <a:t> tectonics</a:t>
            </a:r>
          </a:p>
          <a:p>
            <a:endParaRPr lang="en-US" dirty="0"/>
          </a:p>
          <a:p>
            <a:r>
              <a:rPr lang="en-US" sz="2800" b="1" dirty="0" smtClean="0"/>
              <a:t>1.</a:t>
            </a:r>
            <a:r>
              <a:rPr lang="en-US" dirty="0" smtClean="0"/>
              <a:t> </a:t>
            </a:r>
            <a:r>
              <a:rPr lang="en-US" sz="2000" dirty="0" smtClean="0"/>
              <a:t>What was the timing of initial shortening in the </a:t>
            </a:r>
            <a:r>
              <a:rPr lang="en-US" sz="2000" dirty="0" err="1" smtClean="0"/>
              <a:t>retroarc</a:t>
            </a:r>
            <a:r>
              <a:rPr lang="en-US" sz="2000" dirty="0" smtClean="0"/>
              <a:t> region, and how does this earliest shortening fit within the broader pattern of </a:t>
            </a:r>
            <a:r>
              <a:rPr lang="en-US" sz="2000" dirty="0" err="1" smtClean="0"/>
              <a:t>retroarc</a:t>
            </a:r>
            <a:r>
              <a:rPr lang="en-US" sz="2000" dirty="0" smtClean="0"/>
              <a:t> </a:t>
            </a:r>
            <a:r>
              <a:rPr lang="en-US" sz="2000" dirty="0" err="1" smtClean="0"/>
              <a:t>orogenesis</a:t>
            </a:r>
            <a:r>
              <a:rPr lang="en-US" sz="2000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"/>
            <a:ext cx="3959478" cy="6726699"/>
          </a:xfrm>
        </p:spPr>
      </p:pic>
      <p:sp>
        <p:nvSpPr>
          <p:cNvPr id="5" name="TextBox 4"/>
          <p:cNvSpPr txBox="1"/>
          <p:nvPr/>
        </p:nvSpPr>
        <p:spPr>
          <a:xfrm>
            <a:off x="3048" y="9906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Five fundamental </a:t>
            </a:r>
            <a:r>
              <a:rPr lang="en-US" sz="2800" b="1" dirty="0"/>
              <a:t>q</a:t>
            </a:r>
            <a:r>
              <a:rPr lang="en-US" sz="2800" b="1" dirty="0" smtClean="0"/>
              <a:t>uestions in cordilleran </a:t>
            </a:r>
            <a:r>
              <a:rPr lang="en-US" sz="2800" b="1" dirty="0" err="1"/>
              <a:t>r</a:t>
            </a:r>
            <a:r>
              <a:rPr lang="en-US" sz="2800" b="1" dirty="0" err="1" smtClean="0"/>
              <a:t>etroarc</a:t>
            </a:r>
            <a:r>
              <a:rPr lang="en-US" sz="2800" b="1" dirty="0" smtClean="0"/>
              <a:t> tectonics</a:t>
            </a:r>
          </a:p>
          <a:p>
            <a:endParaRPr lang="en-US" dirty="0"/>
          </a:p>
          <a:p>
            <a:r>
              <a:rPr lang="en-US" sz="2800" b="1" dirty="0"/>
              <a:t>2</a:t>
            </a:r>
            <a:r>
              <a:rPr lang="en-US" sz="2800" b="1" dirty="0" smtClean="0"/>
              <a:t>.</a:t>
            </a:r>
            <a:r>
              <a:rPr lang="en-US" dirty="0" smtClean="0"/>
              <a:t> </a:t>
            </a:r>
            <a:r>
              <a:rPr lang="en-US" sz="2000" dirty="0" smtClean="0"/>
              <a:t>What was the temporal  relationship between hinterland extension and frontal thrusting in the Cordilleran thrust belt?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"/>
            <a:ext cx="3959478" cy="6726699"/>
          </a:xfrm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Five fundamental </a:t>
            </a:r>
            <a:r>
              <a:rPr lang="en-US" sz="2800" b="1" dirty="0"/>
              <a:t>q</a:t>
            </a:r>
            <a:r>
              <a:rPr lang="en-US" sz="2800" b="1" dirty="0" smtClean="0"/>
              <a:t>uestions in cordilleran </a:t>
            </a:r>
            <a:r>
              <a:rPr lang="en-US" sz="2800" b="1" dirty="0" err="1"/>
              <a:t>r</a:t>
            </a:r>
            <a:r>
              <a:rPr lang="en-US" sz="2800" b="1" dirty="0" err="1" smtClean="0"/>
              <a:t>etroarc</a:t>
            </a:r>
            <a:r>
              <a:rPr lang="en-US" sz="2800" b="1" dirty="0" smtClean="0"/>
              <a:t> tectonics</a:t>
            </a:r>
          </a:p>
          <a:p>
            <a:endParaRPr lang="en-US" dirty="0"/>
          </a:p>
          <a:p>
            <a:r>
              <a:rPr lang="en-US" sz="2800" b="1" dirty="0" smtClean="0"/>
              <a:t>3.</a:t>
            </a:r>
            <a:r>
              <a:rPr lang="en-US" dirty="0" smtClean="0"/>
              <a:t> </a:t>
            </a:r>
            <a:r>
              <a:rPr lang="en-US" sz="2000" dirty="0" smtClean="0"/>
              <a:t>What were the dominant controls on regional subsidence in the foreland basin system, and how did these mechanisms vary in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"/>
            <a:ext cx="3959478" cy="6726699"/>
          </a:xfrm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02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Five fundamental </a:t>
            </a:r>
            <a:r>
              <a:rPr lang="en-US" sz="2800" b="1" dirty="0"/>
              <a:t>q</a:t>
            </a:r>
            <a:r>
              <a:rPr lang="en-US" sz="2800" b="1" dirty="0" smtClean="0"/>
              <a:t>uestions in cordilleran </a:t>
            </a:r>
            <a:r>
              <a:rPr lang="en-US" sz="2800" b="1" dirty="0" err="1"/>
              <a:t>r</a:t>
            </a:r>
            <a:r>
              <a:rPr lang="en-US" sz="2800" b="1" dirty="0" err="1" smtClean="0"/>
              <a:t>etroarc</a:t>
            </a:r>
            <a:r>
              <a:rPr lang="en-US" sz="2800" b="1" dirty="0" smtClean="0"/>
              <a:t> tectonics</a:t>
            </a:r>
          </a:p>
          <a:p>
            <a:endParaRPr lang="en-US" dirty="0"/>
          </a:p>
          <a:p>
            <a:r>
              <a:rPr lang="en-US" sz="2800" b="1" dirty="0"/>
              <a:t>4</a:t>
            </a:r>
            <a:r>
              <a:rPr lang="en-US" sz="2800" b="1" dirty="0" smtClean="0"/>
              <a:t>.</a:t>
            </a:r>
            <a:r>
              <a:rPr lang="en-US" dirty="0" smtClean="0"/>
              <a:t> </a:t>
            </a:r>
            <a:r>
              <a:rPr lang="en-US" sz="2000" dirty="0" smtClean="0"/>
              <a:t>Are tectonic events in the western hinterland region related to younger events farther east in a continuum of </a:t>
            </a:r>
            <a:r>
              <a:rPr lang="en-US" sz="2000" dirty="0" err="1" smtClean="0"/>
              <a:t>eastwad</a:t>
            </a:r>
            <a:r>
              <a:rPr lang="en-US" sz="2000" dirty="0" smtClean="0"/>
              <a:t>-propagating deformation, or are the various thrust belts of the </a:t>
            </a:r>
            <a:r>
              <a:rPr lang="en-US" sz="2000" dirty="0" err="1" smtClean="0"/>
              <a:t>retroarc</a:t>
            </a:r>
            <a:r>
              <a:rPr lang="en-US" sz="2000" dirty="0" smtClean="0"/>
              <a:t> unrelated?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"/>
            <a:ext cx="3959478" cy="6726699"/>
          </a:xfrm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Five fundamental </a:t>
            </a:r>
            <a:r>
              <a:rPr lang="en-US" sz="2800" b="1" dirty="0"/>
              <a:t>q</a:t>
            </a:r>
            <a:r>
              <a:rPr lang="en-US" sz="2800" b="1" dirty="0" smtClean="0"/>
              <a:t>uestions in cordilleran </a:t>
            </a:r>
            <a:r>
              <a:rPr lang="en-US" sz="2800" b="1" dirty="0" err="1"/>
              <a:t>r</a:t>
            </a:r>
            <a:r>
              <a:rPr lang="en-US" sz="2800" b="1" dirty="0" err="1" smtClean="0"/>
              <a:t>etroarc</a:t>
            </a:r>
            <a:r>
              <a:rPr lang="en-US" sz="2800" b="1" dirty="0" smtClean="0"/>
              <a:t> tectonics</a:t>
            </a:r>
          </a:p>
          <a:p>
            <a:endParaRPr lang="en-US" dirty="0"/>
          </a:p>
          <a:p>
            <a:r>
              <a:rPr lang="en-US" sz="2800" b="1" dirty="0"/>
              <a:t>5</a:t>
            </a:r>
            <a:r>
              <a:rPr lang="en-US" sz="2800" b="1" dirty="0" smtClean="0"/>
              <a:t>.</a:t>
            </a:r>
            <a:r>
              <a:rPr lang="en-US" dirty="0" smtClean="0"/>
              <a:t> </a:t>
            </a:r>
            <a:r>
              <a:rPr lang="en-US" sz="2000" dirty="0" smtClean="0"/>
              <a:t>Is there a relationship between </a:t>
            </a:r>
            <a:r>
              <a:rPr lang="en-US" sz="2000" dirty="0" err="1" smtClean="0"/>
              <a:t>retroarc</a:t>
            </a:r>
            <a:r>
              <a:rPr lang="en-US" sz="2000" dirty="0" smtClean="0"/>
              <a:t> thrusting and arc </a:t>
            </a:r>
            <a:r>
              <a:rPr lang="en-US" sz="2000" dirty="0" err="1" smtClean="0"/>
              <a:t>magmatism</a:t>
            </a:r>
            <a:r>
              <a:rPr lang="en-US" sz="2000" dirty="0" smtClean="0"/>
              <a:t> in the Cordillera?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953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"/>
            <a:ext cx="3959478" cy="6726699"/>
          </a:xfrm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029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b="1" dirty="0" smtClean="0"/>
              <a:t>1.</a:t>
            </a:r>
            <a:r>
              <a:rPr lang="en-US" dirty="0" smtClean="0"/>
              <a:t> </a:t>
            </a:r>
            <a:r>
              <a:rPr lang="en-US" dirty="0" smtClean="0"/>
              <a:t>Timing of onset and regional pattern of crustal shortening in the </a:t>
            </a:r>
            <a:r>
              <a:rPr lang="en-US" dirty="0" err="1" smtClean="0"/>
              <a:t>retroarc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/>
              <a:t>2</a:t>
            </a:r>
            <a:r>
              <a:rPr lang="en-US" sz="2800" b="1" dirty="0" smtClean="0"/>
              <a:t>.</a:t>
            </a:r>
            <a:r>
              <a:rPr lang="en-US" dirty="0" smtClean="0"/>
              <a:t> Nature of the relationship between crustal thickening and extension in the hinterland and Sevier belt thrusting</a:t>
            </a:r>
          </a:p>
          <a:p>
            <a:endParaRPr lang="en-US" dirty="0" smtClean="0"/>
          </a:p>
          <a:p>
            <a:r>
              <a:rPr lang="en-US" sz="2800" b="1" dirty="0"/>
              <a:t>3</a:t>
            </a:r>
            <a:r>
              <a:rPr lang="en-US" sz="2800" b="1" dirty="0" smtClean="0"/>
              <a:t>.</a:t>
            </a:r>
            <a:r>
              <a:rPr lang="en-US" dirty="0" smtClean="0"/>
              <a:t> Driving mechanism(s) of subsidence in the </a:t>
            </a:r>
            <a:r>
              <a:rPr lang="en-US" dirty="0" err="1" smtClean="0"/>
              <a:t>retroarc</a:t>
            </a:r>
            <a:r>
              <a:rPr lang="en-US" dirty="0" smtClean="0"/>
              <a:t> foreland basin system</a:t>
            </a:r>
          </a:p>
          <a:p>
            <a:endParaRPr lang="en-US" dirty="0" smtClean="0"/>
          </a:p>
          <a:p>
            <a:r>
              <a:rPr lang="en-US" sz="2800" b="1" dirty="0"/>
              <a:t>4</a:t>
            </a:r>
            <a:r>
              <a:rPr lang="en-US" sz="2800" b="1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Degree of temporal and spatial continuity in </a:t>
            </a:r>
            <a:r>
              <a:rPr lang="en-US" dirty="0" err="1" smtClean="0"/>
              <a:t>orogenesis</a:t>
            </a:r>
            <a:r>
              <a:rPr lang="en-US" dirty="0" smtClean="0"/>
              <a:t> in the Cordilleran thrust belt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/>
              <a:t>5</a:t>
            </a:r>
            <a:r>
              <a:rPr lang="en-US" sz="2800" b="1" dirty="0" smtClean="0"/>
              <a:t>.</a:t>
            </a:r>
            <a:r>
              <a:rPr lang="en-US" dirty="0" smtClean="0"/>
              <a:t> Relationship between </a:t>
            </a:r>
            <a:r>
              <a:rPr lang="en-US" dirty="0" err="1" smtClean="0"/>
              <a:t>retroarc</a:t>
            </a:r>
            <a:r>
              <a:rPr lang="en-US" dirty="0" smtClean="0"/>
              <a:t> thrusting and arc </a:t>
            </a:r>
            <a:r>
              <a:rPr lang="en-US" dirty="0" err="1" smtClean="0"/>
              <a:t>magmatism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657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Tectonic Map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6" y="741103"/>
            <a:ext cx="4800842" cy="6049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" y="2209800"/>
            <a:ext cx="4292417" cy="4581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1" y="304800"/>
            <a:ext cx="4395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CRO, Coast Range </a:t>
            </a:r>
            <a:r>
              <a:rPr lang="en-US" dirty="0" err="1" smtClean="0"/>
              <a:t>ophiolite</a:t>
            </a:r>
            <a:r>
              <a:rPr lang="en-US" dirty="0" smtClean="0"/>
              <a:t>; LFTB, </a:t>
            </a:r>
            <a:r>
              <a:rPr lang="en-US" dirty="0" err="1" smtClean="0"/>
              <a:t>Luning-Fencemaker</a:t>
            </a:r>
            <a:r>
              <a:rPr lang="en-US" dirty="0" smtClean="0"/>
              <a:t> thrust belt; CNTB, Central Nevada thrust belt; WH, Wasatch hinge line; UU, Uinta Mountains uplift; CBM, Crazy Mountains basin; PRB, Powder River basin; DB, Denver basin; RB, Raton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1330</Words>
  <Application>Microsoft Office PowerPoint</Application>
  <PresentationFormat>On-screen Show (4:3)</PresentationFormat>
  <Paragraphs>183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Late Jurassic to Eocene Evolution of the Cordilleran Thrust Belt and Forland Basin System, Western U.S.A.</vt:lpstr>
      <vt:lpstr>Tectonic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Issues</vt:lpstr>
      <vt:lpstr>Tectonic Map</vt:lpstr>
      <vt:lpstr>Major Structures of the NA Cordillera</vt:lpstr>
      <vt:lpstr>Thrusting and Arc Magmatism</vt:lpstr>
      <vt:lpstr>Mechanisms of Subsidence in Retroarc Foreland Basins</vt:lpstr>
      <vt:lpstr>Late Jurassic (~155-142 Ma)</vt:lpstr>
      <vt:lpstr>Late Jurassic (~155-142 Ma)</vt:lpstr>
      <vt:lpstr>PowerPoint Presentation</vt:lpstr>
      <vt:lpstr>PowerPoint Presentation</vt:lpstr>
      <vt:lpstr>Early Cretaceous (~142-112 Ma)</vt:lpstr>
      <vt:lpstr>Albian (~112-98.5 Ma)</vt:lpstr>
      <vt:lpstr>Cenomanian (~98.5-93.3 Ma)</vt:lpstr>
      <vt:lpstr>Turonian (~93.3-88.7 Ma)</vt:lpstr>
      <vt:lpstr>Coniacian-Santonian (~88.7-83.5 Ma)</vt:lpstr>
      <vt:lpstr>Campanian (~83.5-71.3 Ma)</vt:lpstr>
      <vt:lpstr>Maastrichtian (~71.3-65.4 Ma)</vt:lpstr>
      <vt:lpstr>PowerPoint Presentation</vt:lpstr>
      <vt:lpstr>Kinematic History of Cordillera</vt:lpstr>
      <vt:lpstr>Conclusions</vt:lpstr>
      <vt:lpstr>Conclusions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Jurassic to Eocene Evolution of the Cordilleran Thrust Belt and Forland Basin System, Western U.S.A.</dc:title>
  <dc:creator>James McNeil</dc:creator>
  <cp:lastModifiedBy>James McNeil</cp:lastModifiedBy>
  <cp:revision>34</cp:revision>
  <dcterms:created xsi:type="dcterms:W3CDTF">2020-04-19T18:10:29Z</dcterms:created>
  <dcterms:modified xsi:type="dcterms:W3CDTF">2020-04-20T09:51:25Z</dcterms:modified>
</cp:coreProperties>
</file>